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459" r:id="rId2"/>
    <p:sldId id="460" r:id="rId3"/>
    <p:sldId id="445" r:id="rId4"/>
    <p:sldId id="436" r:id="rId5"/>
    <p:sldId id="338" r:id="rId6"/>
    <p:sldId id="367" r:id="rId7"/>
    <p:sldId id="366" r:id="rId8"/>
    <p:sldId id="437" r:id="rId9"/>
    <p:sldId id="438" r:id="rId10"/>
    <p:sldId id="452" r:id="rId11"/>
    <p:sldId id="447" r:id="rId12"/>
    <p:sldId id="454" r:id="rId13"/>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galloway2715@gmail.com" initials="m" lastIdx="1" clrIdx="0">
    <p:extLst>
      <p:ext uri="{19B8F6BF-5375-455C-9EA6-DF929625EA0E}">
        <p15:presenceInfo xmlns:p15="http://schemas.microsoft.com/office/powerpoint/2012/main" userId="dc0b1c28089faa8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0C559AD-5861-476B-936A-6E82812D59CF}"/>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Life Of Christ (252)</a:t>
            </a:r>
          </a:p>
        </p:txBody>
      </p:sp>
      <p:sp>
        <p:nvSpPr>
          <p:cNvPr id="3" name="Date Placeholder 2">
            <a:extLst>
              <a:ext uri="{FF2B5EF4-FFF2-40B4-BE49-F238E27FC236}">
                <a16:creationId xmlns:a16="http://schemas.microsoft.com/office/drawing/2014/main" id="{EC9F3DE0-185F-46E3-AC76-F37430651BA8}"/>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3/24/2021 pm</a:t>
            </a:r>
          </a:p>
        </p:txBody>
      </p:sp>
      <p:sp>
        <p:nvSpPr>
          <p:cNvPr id="4" name="Footer Placeholder 3">
            <a:extLst>
              <a:ext uri="{FF2B5EF4-FFF2-40B4-BE49-F238E27FC236}">
                <a16:creationId xmlns:a16="http://schemas.microsoft.com/office/drawing/2014/main" id="{DAB81A0B-851B-4A60-B6A9-5A59D8E64660}"/>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208B420C-3F04-4028-AD5F-13FCABE0D605}"/>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D707901E-229F-4A70-B3D1-CBF48F754944}"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558143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(252)</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3/24/2021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AD5D433B-3402-4486-BA0C-80312533EC93}" type="slidenum">
              <a:rPr lang="en-US" smtClean="0"/>
              <a:t>‹#›</a:t>
            </a:fld>
            <a:endParaRPr lang="en-US"/>
          </a:p>
        </p:txBody>
      </p:sp>
    </p:spTree>
    <p:extLst>
      <p:ext uri="{BB962C8B-B14F-4D97-AF65-F5344CB8AC3E}">
        <p14:creationId xmlns:p14="http://schemas.microsoft.com/office/powerpoint/2010/main" val="852233671"/>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483306">
              <a:defRPr/>
            </a:pPr>
            <a:fld id="{9E395396-3E20-41E1-96D8-CC01158FFDB2}" type="slidenum">
              <a:rPr lang="en-US">
                <a:solidFill>
                  <a:prstClr val="black"/>
                </a:solidFill>
                <a:latin typeface="Calibri" panose="020F0502020204030204"/>
              </a:rPr>
              <a:pPr defTabSz="483306">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9E9E5431-8F3A-4181-96F6-B95C777227AE}"/>
              </a:ext>
            </a:extLst>
          </p:cNvPr>
          <p:cNvSpPr>
            <a:spLocks noGrp="1"/>
          </p:cNvSpPr>
          <p:nvPr>
            <p:ph type="dt" idx="1"/>
          </p:nvPr>
        </p:nvSpPr>
        <p:spPr/>
        <p:txBody>
          <a:bodyPr/>
          <a:lstStyle/>
          <a:p>
            <a:r>
              <a:rPr lang="en-US"/>
              <a:t>3/24/2021 pm</a:t>
            </a:r>
          </a:p>
        </p:txBody>
      </p:sp>
      <p:sp>
        <p:nvSpPr>
          <p:cNvPr id="6" name="Footer Placeholder 5">
            <a:extLst>
              <a:ext uri="{FF2B5EF4-FFF2-40B4-BE49-F238E27FC236}">
                <a16:creationId xmlns:a16="http://schemas.microsoft.com/office/drawing/2014/main" id="{854A8EF4-5246-481E-8B57-7FC7C531594C}"/>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8E811E1C-DE9B-4F65-91D3-D34372BB4736}"/>
              </a:ext>
            </a:extLst>
          </p:cNvPr>
          <p:cNvSpPr>
            <a:spLocks noGrp="1"/>
          </p:cNvSpPr>
          <p:nvPr>
            <p:ph type="hdr" sz="quarter"/>
          </p:nvPr>
        </p:nvSpPr>
        <p:spPr/>
        <p:txBody>
          <a:bodyPr/>
          <a:lstStyle/>
          <a:p>
            <a:r>
              <a:rPr lang="en-US"/>
              <a:t>Class – The Life Of Christ (252)</a:t>
            </a:r>
          </a:p>
        </p:txBody>
      </p:sp>
    </p:spTree>
    <p:extLst>
      <p:ext uri="{BB962C8B-B14F-4D97-AF65-F5344CB8AC3E}">
        <p14:creationId xmlns:p14="http://schemas.microsoft.com/office/powerpoint/2010/main" val="2323769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7984"/>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33" y="4475030"/>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3/26/2021</a:t>
            </a:fld>
            <a:endParaRPr lang="en-US" noProof="0" dirty="0"/>
          </a:p>
        </p:txBody>
      </p:sp>
      <p:sp>
        <p:nvSpPr>
          <p:cNvPr id="5" name="Footer Placeholder 4"/>
          <p:cNvSpPr>
            <a:spLocks noGrp="1"/>
          </p:cNvSpPr>
          <p:nvPr>
            <p:ph type="ftr" sz="quarter" idx="11"/>
          </p:nvPr>
        </p:nvSpPr>
        <p:spPr>
          <a:xfrm>
            <a:off x="1938044"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890"/>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59"/>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7"/>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87248489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14"/>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14"/>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3/26/2021</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9"/>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078362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3/26/2021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31790081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3/26/2021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5"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25785677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3/26/2021</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3501465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78"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5" y="1151803"/>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5" y="4897060"/>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3/26/2021</a:t>
            </a:fld>
            <a:endParaRPr lang="en-US" noProof="0" dirty="0"/>
          </a:p>
        </p:txBody>
      </p:sp>
      <p:sp>
        <p:nvSpPr>
          <p:cNvPr id="5" name="Footer Placeholder 4"/>
          <p:cNvSpPr>
            <a:spLocks noGrp="1"/>
          </p:cNvSpPr>
          <p:nvPr>
            <p:ph type="ftr" sz="quarter" idx="11"/>
          </p:nvPr>
        </p:nvSpPr>
        <p:spPr>
          <a:xfrm>
            <a:off x="1938044"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70941953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7"/>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3/26/2021</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3798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3/26/2021</a:t>
            </a:fld>
            <a:endParaRPr lang="en-US" noProof="0" dirty="0"/>
          </a:p>
        </p:txBody>
      </p:sp>
      <p:sp>
        <p:nvSpPr>
          <p:cNvPr id="6" name="Footer Placeholder 5"/>
          <p:cNvSpPr>
            <a:spLocks noGrp="1"/>
          </p:cNvSpPr>
          <p:nvPr>
            <p:ph type="ftr" sz="quarter" idx="11"/>
          </p:nvPr>
        </p:nvSpPr>
        <p:spPr>
          <a:xfrm>
            <a:off x="2119036"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3"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699" y="335056"/>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7" y="330298"/>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6" y="1476934"/>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0" y="1482008"/>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86524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3/26/2021</a:t>
            </a:fld>
            <a:endParaRPr lang="en-US" noProof="0" dirty="0"/>
          </a:p>
        </p:txBody>
      </p:sp>
      <p:sp>
        <p:nvSpPr>
          <p:cNvPr id="6" name="Footer Placeholder 5"/>
          <p:cNvSpPr>
            <a:spLocks noGrp="1"/>
          </p:cNvSpPr>
          <p:nvPr>
            <p:ph type="ftr" sz="quarter" idx="11"/>
          </p:nvPr>
        </p:nvSpPr>
        <p:spPr>
          <a:xfrm>
            <a:off x="2119036"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699" y="335056"/>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7" y="330298"/>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6" y="1476934"/>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0" y="1482008"/>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1" y="518481"/>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352226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6"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93"/>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5"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3/26/2021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78"/>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3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602"/>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03"/>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31"/>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133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5"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3/26/2021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78"/>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3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7" y="668602"/>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03"/>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31"/>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529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67"/>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84" y="6453386"/>
            <a:ext cx="1216807" cy="404614"/>
          </a:xfrm>
        </p:spPr>
        <p:txBody>
          <a:bodyPr/>
          <a:lstStyle>
            <a:lvl1pPr>
              <a:defRPr>
                <a:solidFill>
                  <a:schemeClr val="tx2"/>
                </a:solidFill>
              </a:defRPr>
            </a:lvl1pPr>
          </a:lstStyle>
          <a:p>
            <a:fld id="{3B77EF04-6424-4B70-94D1-FC932CBBDD9B}" type="datetimeFigureOut">
              <a:rPr lang="en-US" noProof="0" smtClean="0"/>
              <a:t>3/26/2021</a:t>
            </a:fld>
            <a:endParaRPr lang="en-US" noProof="0" dirty="0"/>
          </a:p>
        </p:txBody>
      </p:sp>
      <p:sp>
        <p:nvSpPr>
          <p:cNvPr id="5" name="Footer Placeholder 4"/>
          <p:cNvSpPr>
            <a:spLocks noGrp="1"/>
          </p:cNvSpPr>
          <p:nvPr>
            <p:ph type="ftr" sz="quarter" idx="11"/>
          </p:nvPr>
        </p:nvSpPr>
        <p:spPr>
          <a:xfrm>
            <a:off x="1938237"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40" y="1685657"/>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650096956"/>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1" y="2286002"/>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4" y="2286002"/>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3/26/2021</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476120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3/26/2021</a:t>
            </a:fld>
            <a:endParaRPr lang="en-US" noProof="0" dirty="0"/>
          </a:p>
        </p:txBody>
      </p:sp>
      <p:sp>
        <p:nvSpPr>
          <p:cNvPr id="5" name="Footer Placeholder 4"/>
          <p:cNvSpPr>
            <a:spLocks noGrp="1"/>
          </p:cNvSpPr>
          <p:nvPr>
            <p:ph type="ftr" sz="quarter" idx="3"/>
          </p:nvPr>
        </p:nvSpPr>
        <p:spPr>
          <a:xfrm>
            <a:off x="2170176"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4"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880857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userDrawn="1">
          <p15:clr>
            <a:srgbClr val="F26B43"/>
          </p15:clr>
        </p15:guide>
        <p15:guide id="4" orient="horz" pos="1440" userDrawn="1">
          <p15:clr>
            <a:srgbClr val="F26B43"/>
          </p15:clr>
        </p15:guide>
        <p15:guide id="6" orient="horz" pos="3696" userDrawn="1">
          <p15:clr>
            <a:srgbClr val="F26B43"/>
          </p15:clr>
        </p15:guide>
        <p15:guide id="7" orient="horz" pos="432" userDrawn="1">
          <p15:clr>
            <a:srgbClr val="F26B43"/>
          </p15:clr>
        </p15:guide>
        <p15:guide id="8" orient="horz" pos="1512" userDrawn="1">
          <p15:clr>
            <a:srgbClr val="F26B43"/>
          </p15:clr>
        </p15:guide>
        <p15:guide id="9" pos="2187" userDrawn="1">
          <p15:clr>
            <a:srgbClr val="F26B43"/>
          </p15:clr>
        </p15:guide>
        <p15:guide id="10" pos="296" userDrawn="1">
          <p15:clr>
            <a:srgbClr val="F26B43"/>
          </p15:clr>
        </p15:guide>
        <p15:guide id="11" pos="27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5" y="1592447"/>
            <a:ext cx="7128364" cy="2126159"/>
          </a:xfrm>
        </p:spPr>
        <p:txBody>
          <a:bodyPr>
            <a:spAutoFit/>
          </a:bodyPr>
          <a:lstStyle/>
          <a:p>
            <a:r>
              <a:rPr lang="en-US" dirty="0"/>
              <a:t>Lesson 14:</a:t>
            </a:r>
            <a:br>
              <a:rPr lang="en-US" dirty="0"/>
            </a:br>
            <a:r>
              <a:rPr lang="en-US" dirty="0"/>
              <a:t>Discourse on the Good Shepherd</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1048484" y="4676776"/>
            <a:ext cx="7128364" cy="1288879"/>
          </a:xfrm>
        </p:spPr>
        <p:txBody>
          <a:bodyPr>
            <a:spAutoFit/>
          </a:bodyPr>
          <a:lstStyle/>
          <a:p>
            <a:r>
              <a:rPr lang="en-US" sz="2000" dirty="0"/>
              <a:t>March 24, 2021</a:t>
            </a:r>
          </a:p>
          <a:p>
            <a:endParaRPr lang="en-US" sz="2000" dirty="0"/>
          </a:p>
          <a:p>
            <a:r>
              <a:rPr lang="en-US" sz="3200" dirty="0"/>
              <a:t>John 10:1-21</a:t>
            </a:r>
          </a:p>
        </p:txBody>
      </p:sp>
    </p:spTree>
    <p:extLst>
      <p:ext uri="{BB962C8B-B14F-4D97-AF65-F5344CB8AC3E}">
        <p14:creationId xmlns:p14="http://schemas.microsoft.com/office/powerpoint/2010/main" val="3362007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C324-0619-479F-ADCF-CF5C7BA571C0}"/>
              </a:ext>
            </a:extLst>
          </p:cNvPr>
          <p:cNvSpPr>
            <a:spLocks noGrp="1"/>
          </p:cNvSpPr>
          <p:nvPr>
            <p:ph idx="1"/>
          </p:nvPr>
        </p:nvSpPr>
        <p:spPr>
          <a:xfrm>
            <a:off x="590846" y="1501264"/>
            <a:ext cx="8524875" cy="5009513"/>
          </a:xfrm>
        </p:spPr>
        <p:txBody>
          <a:bodyPr>
            <a:spAutoFit/>
          </a:bodyPr>
          <a:lstStyle/>
          <a:p>
            <a:pPr marL="0" indent="0">
              <a:buNone/>
            </a:pPr>
            <a:r>
              <a:rPr lang="en-US" sz="2800" dirty="0">
                <a:solidFill>
                  <a:schemeClr val="tx1"/>
                </a:solidFill>
              </a:rPr>
              <a:t>10:27-29 – </a:t>
            </a:r>
            <a:r>
              <a:rPr lang="en-US" sz="2800" i="1" dirty="0">
                <a:solidFill>
                  <a:schemeClr val="tx1"/>
                </a:solidFill>
              </a:rPr>
              <a:t>“My sheep hear my voice, and I know them, and they follow me …”</a:t>
            </a:r>
          </a:p>
          <a:p>
            <a:r>
              <a:rPr lang="en-US" sz="2800" dirty="0">
                <a:solidFill>
                  <a:schemeClr val="tx1"/>
                </a:solidFill>
              </a:rPr>
              <a:t>Since sheep will follow only the voice of their shepherd (verse 4); sheep of the Lord will demand only the Lord's voice and no other.</a:t>
            </a:r>
          </a:p>
          <a:p>
            <a:r>
              <a:rPr lang="en-US" sz="2800" dirty="0">
                <a:solidFill>
                  <a:schemeClr val="tx1"/>
                </a:solidFill>
              </a:rPr>
              <a:t>We must demand a “thus saith the Lord.”</a:t>
            </a:r>
          </a:p>
          <a:p>
            <a:pPr lvl="1"/>
            <a:r>
              <a:rPr lang="en-US" sz="2800" i="1" dirty="0">
                <a:solidFill>
                  <a:schemeClr val="tx1"/>
                </a:solidFill>
              </a:rPr>
              <a:t>“No one shall pluck them out of my hand.” </a:t>
            </a:r>
            <a:r>
              <a:rPr lang="en-US" sz="2800" i="0" dirty="0">
                <a:solidFill>
                  <a:schemeClr val="tx1"/>
                </a:solidFill>
              </a:rPr>
              <a:t>There is security in following the </a:t>
            </a:r>
            <a:r>
              <a:rPr lang="en-US" sz="2800" dirty="0">
                <a:solidFill>
                  <a:schemeClr val="tx1"/>
                </a:solidFill>
              </a:rPr>
              <a:t>“good shepherd’s voice.”</a:t>
            </a:r>
          </a:p>
          <a:p>
            <a:r>
              <a:rPr lang="en-US" sz="2800" dirty="0">
                <a:solidFill>
                  <a:schemeClr val="tx1"/>
                </a:solidFill>
              </a:rPr>
              <a:t>The promise of security for the believer is conditioned upon hearing and following the lord.</a:t>
            </a:r>
          </a:p>
        </p:txBody>
      </p:sp>
      <p:sp>
        <p:nvSpPr>
          <p:cNvPr id="6" name="Title 1">
            <a:extLst>
              <a:ext uri="{FF2B5EF4-FFF2-40B4-BE49-F238E27FC236}">
                <a16:creationId xmlns:a16="http://schemas.microsoft.com/office/drawing/2014/main" id="{245544BD-45BA-48E9-A812-557D7E84120B}"/>
              </a:ext>
            </a:extLst>
          </p:cNvPr>
          <p:cNvSpPr>
            <a:spLocks noGrp="1"/>
          </p:cNvSpPr>
          <p:nvPr>
            <p:ph type="title"/>
          </p:nvPr>
        </p:nvSpPr>
        <p:spPr>
          <a:xfrm>
            <a:off x="1028699" y="361366"/>
            <a:ext cx="7200900" cy="1078500"/>
          </a:xfrm>
        </p:spPr>
        <p:txBody>
          <a:bodyPr>
            <a:spAutoFit/>
          </a:bodyPr>
          <a:lstStyle/>
          <a:p>
            <a:r>
              <a:rPr lang="en-US" dirty="0">
                <a:solidFill>
                  <a:schemeClr val="tx1"/>
                </a:solidFill>
              </a:rPr>
              <a:t>THE JEWS SEEK TO STONE JESUS AT THE FEAST OF DEDICATION. John 10:19-42</a:t>
            </a:r>
          </a:p>
        </p:txBody>
      </p:sp>
    </p:spTree>
    <p:extLst>
      <p:ext uri="{BB962C8B-B14F-4D97-AF65-F5344CB8AC3E}">
        <p14:creationId xmlns:p14="http://schemas.microsoft.com/office/powerpoint/2010/main" val="195563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C324-0619-479F-ADCF-CF5C7BA571C0}"/>
              </a:ext>
            </a:extLst>
          </p:cNvPr>
          <p:cNvSpPr>
            <a:spLocks noGrp="1"/>
          </p:cNvSpPr>
          <p:nvPr>
            <p:ph idx="1"/>
          </p:nvPr>
        </p:nvSpPr>
        <p:spPr>
          <a:xfrm>
            <a:off x="590844" y="1507018"/>
            <a:ext cx="8524875" cy="5313273"/>
          </a:xfrm>
        </p:spPr>
        <p:txBody>
          <a:bodyPr>
            <a:spAutoFit/>
          </a:bodyPr>
          <a:lstStyle/>
          <a:p>
            <a:pPr marL="0" indent="0">
              <a:buNone/>
            </a:pPr>
            <a:r>
              <a:rPr lang="en-US" sz="2400" dirty="0">
                <a:solidFill>
                  <a:schemeClr val="tx1"/>
                </a:solidFill>
              </a:rPr>
              <a:t>John 10:26-29</a:t>
            </a:r>
            <a:r>
              <a:rPr lang="en-US" sz="2400" i="1" dirty="0">
                <a:solidFill>
                  <a:schemeClr val="tx1"/>
                </a:solidFill>
              </a:rPr>
              <a:t> – “But ye believe not, because ye are not of my sheep.”</a:t>
            </a:r>
          </a:p>
          <a:p>
            <a:pPr marL="0" indent="0">
              <a:buNone/>
            </a:pPr>
            <a:r>
              <a:rPr lang="en-US" sz="2400" i="1" dirty="0">
                <a:solidFill>
                  <a:schemeClr val="tx1"/>
                </a:solidFill>
              </a:rPr>
              <a:t> “My sheep </a:t>
            </a:r>
            <a:r>
              <a:rPr lang="en-US" sz="3200" b="1" i="1" u="sng" dirty="0">
                <a:solidFill>
                  <a:schemeClr val="tx1"/>
                </a:solidFill>
              </a:rPr>
              <a:t>hear my voice</a:t>
            </a:r>
            <a:r>
              <a:rPr lang="en-US" sz="2400" i="1" dirty="0">
                <a:solidFill>
                  <a:schemeClr val="tx1"/>
                </a:solidFill>
              </a:rPr>
              <a:t>, and I know </a:t>
            </a:r>
            <a:r>
              <a:rPr lang="en-US" sz="2800" b="1" i="1" dirty="0">
                <a:solidFill>
                  <a:schemeClr val="tx1"/>
                </a:solidFill>
              </a:rPr>
              <a:t>them</a:t>
            </a:r>
            <a:r>
              <a:rPr lang="en-US" sz="2400" i="1" dirty="0">
                <a:solidFill>
                  <a:schemeClr val="tx1"/>
                </a:solidFill>
              </a:rPr>
              <a:t>, and </a:t>
            </a:r>
            <a:r>
              <a:rPr lang="en-US" sz="2800" b="1" i="1" dirty="0">
                <a:solidFill>
                  <a:schemeClr val="tx1"/>
                </a:solidFill>
              </a:rPr>
              <a:t>they </a:t>
            </a:r>
            <a:r>
              <a:rPr lang="en-US" sz="2400" i="1" dirty="0">
                <a:solidFill>
                  <a:schemeClr val="tx1"/>
                </a:solidFill>
              </a:rPr>
              <a:t>follow me:</a:t>
            </a:r>
          </a:p>
          <a:p>
            <a:pPr marL="0" indent="0">
              <a:buNone/>
            </a:pPr>
            <a:endParaRPr lang="en-US" sz="2400" i="1" dirty="0">
              <a:solidFill>
                <a:schemeClr val="tx1"/>
              </a:solidFill>
            </a:endParaRPr>
          </a:p>
          <a:p>
            <a:pPr marL="0" indent="0">
              <a:buNone/>
            </a:pPr>
            <a:r>
              <a:rPr lang="en-US" sz="2400" i="1" dirty="0">
                <a:solidFill>
                  <a:schemeClr val="tx1"/>
                </a:solidFill>
              </a:rPr>
              <a:t>and I give unto</a:t>
            </a:r>
            <a:r>
              <a:rPr lang="en-US" sz="3200" b="1" i="1" dirty="0">
                <a:solidFill>
                  <a:schemeClr val="tx1"/>
                </a:solidFill>
              </a:rPr>
              <a:t> them </a:t>
            </a:r>
            <a:r>
              <a:rPr lang="en-US" sz="2400" i="1" dirty="0">
                <a:solidFill>
                  <a:schemeClr val="tx1"/>
                </a:solidFill>
              </a:rPr>
              <a:t>eternal life; and</a:t>
            </a:r>
            <a:r>
              <a:rPr lang="en-US" sz="3200" b="1" i="1" dirty="0">
                <a:solidFill>
                  <a:schemeClr val="tx1"/>
                </a:solidFill>
              </a:rPr>
              <a:t> they </a:t>
            </a:r>
            <a:r>
              <a:rPr lang="en-US" sz="2400" i="1" dirty="0">
                <a:solidFill>
                  <a:schemeClr val="tx1"/>
                </a:solidFill>
              </a:rPr>
              <a:t>shall </a:t>
            </a:r>
            <a:r>
              <a:rPr lang="en-US" sz="2400" b="1" i="1" u="sng" dirty="0">
                <a:solidFill>
                  <a:schemeClr val="tx1"/>
                </a:solidFill>
              </a:rPr>
              <a:t>never perish</a:t>
            </a:r>
            <a:r>
              <a:rPr lang="en-US" sz="2400" b="1" i="1" dirty="0">
                <a:solidFill>
                  <a:schemeClr val="tx1"/>
                </a:solidFill>
              </a:rPr>
              <a:t>, and no one shall snatch </a:t>
            </a:r>
            <a:r>
              <a:rPr lang="en-US" sz="3200" b="1" i="1" dirty="0">
                <a:solidFill>
                  <a:schemeClr val="tx1"/>
                </a:solidFill>
              </a:rPr>
              <a:t>them</a:t>
            </a:r>
            <a:r>
              <a:rPr lang="en-US" sz="2400" b="1" i="1" dirty="0">
                <a:solidFill>
                  <a:schemeClr val="tx1"/>
                </a:solidFill>
              </a:rPr>
              <a:t> out of my hand</a:t>
            </a:r>
            <a:r>
              <a:rPr lang="en-US" sz="2000" i="1" dirty="0">
                <a:solidFill>
                  <a:schemeClr val="tx1"/>
                </a:solidFill>
              </a:rPr>
              <a:t>.</a:t>
            </a:r>
            <a:endParaRPr lang="en-US" sz="2400" i="1" dirty="0">
              <a:solidFill>
                <a:schemeClr val="tx1"/>
              </a:solidFill>
            </a:endParaRPr>
          </a:p>
          <a:p>
            <a:pPr marL="0" indent="0">
              <a:buNone/>
            </a:pPr>
            <a:endParaRPr lang="en-US" sz="2400" i="1" dirty="0">
              <a:solidFill>
                <a:schemeClr val="tx1"/>
              </a:solidFill>
            </a:endParaRPr>
          </a:p>
          <a:p>
            <a:pPr marL="0" indent="0">
              <a:buNone/>
            </a:pPr>
            <a:r>
              <a:rPr lang="en-US" sz="2400" i="1" dirty="0">
                <a:solidFill>
                  <a:schemeClr val="tx1"/>
                </a:solidFill>
              </a:rPr>
              <a:t>My Father, who hath given </a:t>
            </a:r>
            <a:r>
              <a:rPr lang="en-US" sz="3200" b="1" i="1" dirty="0">
                <a:solidFill>
                  <a:schemeClr val="tx1"/>
                </a:solidFill>
              </a:rPr>
              <a:t>(them) </a:t>
            </a:r>
            <a:r>
              <a:rPr lang="en-US" sz="2400" i="1" dirty="0">
                <a:solidFill>
                  <a:schemeClr val="tx1"/>
                </a:solidFill>
              </a:rPr>
              <a:t>unto me, is greater than all; and no one is able to snatch </a:t>
            </a:r>
            <a:r>
              <a:rPr lang="en-US" sz="3200" b="1" i="1" dirty="0">
                <a:solidFill>
                  <a:schemeClr val="tx1"/>
                </a:solidFill>
              </a:rPr>
              <a:t>(them) </a:t>
            </a:r>
            <a:r>
              <a:rPr lang="en-US" sz="2400" i="1" dirty="0">
                <a:solidFill>
                  <a:schemeClr val="tx1"/>
                </a:solidFill>
              </a:rPr>
              <a:t>out of the Father's hand.”</a:t>
            </a:r>
            <a:endParaRPr lang="en-US" sz="2400" b="1" i="1" dirty="0">
              <a:solidFill>
                <a:schemeClr val="tx1"/>
              </a:solidFill>
            </a:endParaRPr>
          </a:p>
        </p:txBody>
      </p:sp>
      <p:cxnSp>
        <p:nvCxnSpPr>
          <p:cNvPr id="5" name="Straight Arrow Connector 4">
            <a:extLst>
              <a:ext uri="{FF2B5EF4-FFF2-40B4-BE49-F238E27FC236}">
                <a16:creationId xmlns:a16="http://schemas.microsoft.com/office/drawing/2014/main" id="{B6002359-99A4-45B0-A327-57812829D4DA}"/>
              </a:ext>
            </a:extLst>
          </p:cNvPr>
          <p:cNvCxnSpPr>
            <a:cxnSpLocks/>
          </p:cNvCxnSpPr>
          <p:nvPr/>
        </p:nvCxnSpPr>
        <p:spPr>
          <a:xfrm>
            <a:off x="4000500" y="2838450"/>
            <a:ext cx="2133600" cy="1152525"/>
          </a:xfrm>
          <a:prstGeom prst="straightConnector1">
            <a:avLst/>
          </a:prstGeom>
          <a:ln w="38100">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6" name="Straight Arrow Connector 5">
            <a:extLst>
              <a:ext uri="{FF2B5EF4-FFF2-40B4-BE49-F238E27FC236}">
                <a16:creationId xmlns:a16="http://schemas.microsoft.com/office/drawing/2014/main" id="{EB682DF7-A58F-4A2C-83E1-0CF31429B5DD}"/>
              </a:ext>
            </a:extLst>
          </p:cNvPr>
          <p:cNvCxnSpPr>
            <a:cxnSpLocks/>
          </p:cNvCxnSpPr>
          <p:nvPr/>
        </p:nvCxnSpPr>
        <p:spPr>
          <a:xfrm>
            <a:off x="4038600" y="2838450"/>
            <a:ext cx="1376362" cy="1665199"/>
          </a:xfrm>
          <a:prstGeom prst="straightConnector1">
            <a:avLst/>
          </a:prstGeom>
          <a:ln w="38100">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8" name="Straight Arrow Connector 7">
            <a:extLst>
              <a:ext uri="{FF2B5EF4-FFF2-40B4-BE49-F238E27FC236}">
                <a16:creationId xmlns:a16="http://schemas.microsoft.com/office/drawing/2014/main" id="{C9CB75B0-C3B9-4E25-8028-E8BB37D7F777}"/>
              </a:ext>
            </a:extLst>
          </p:cNvPr>
          <p:cNvCxnSpPr>
            <a:cxnSpLocks/>
          </p:cNvCxnSpPr>
          <p:nvPr/>
        </p:nvCxnSpPr>
        <p:spPr>
          <a:xfrm>
            <a:off x="4038600" y="2838450"/>
            <a:ext cx="1666875" cy="3105150"/>
          </a:xfrm>
          <a:prstGeom prst="straightConnector1">
            <a:avLst/>
          </a:prstGeom>
          <a:ln w="38100">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13" name="Straight Arrow Connector 12">
            <a:extLst>
              <a:ext uri="{FF2B5EF4-FFF2-40B4-BE49-F238E27FC236}">
                <a16:creationId xmlns:a16="http://schemas.microsoft.com/office/drawing/2014/main" id="{63579284-80BB-4216-A11C-AB71A28F58A2}"/>
              </a:ext>
            </a:extLst>
          </p:cNvPr>
          <p:cNvCxnSpPr>
            <a:cxnSpLocks/>
          </p:cNvCxnSpPr>
          <p:nvPr/>
        </p:nvCxnSpPr>
        <p:spPr>
          <a:xfrm>
            <a:off x="4038600" y="2838450"/>
            <a:ext cx="766762" cy="2543175"/>
          </a:xfrm>
          <a:prstGeom prst="straightConnector1">
            <a:avLst/>
          </a:prstGeom>
          <a:ln w="38100">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18" name="Straight Arrow Connector 17">
            <a:extLst>
              <a:ext uri="{FF2B5EF4-FFF2-40B4-BE49-F238E27FC236}">
                <a16:creationId xmlns:a16="http://schemas.microsoft.com/office/drawing/2014/main" id="{F434A77C-BEB0-4422-BF5E-82CF54624B57}"/>
              </a:ext>
            </a:extLst>
          </p:cNvPr>
          <p:cNvCxnSpPr>
            <a:cxnSpLocks/>
          </p:cNvCxnSpPr>
          <p:nvPr/>
        </p:nvCxnSpPr>
        <p:spPr>
          <a:xfrm flipH="1">
            <a:off x="3343275" y="2838450"/>
            <a:ext cx="657226" cy="1152525"/>
          </a:xfrm>
          <a:prstGeom prst="straightConnector1">
            <a:avLst/>
          </a:prstGeom>
          <a:ln w="38100">
            <a:solidFill>
              <a:srgbClr val="FF0000"/>
            </a:solidFill>
            <a:tailEnd type="triangle"/>
          </a:ln>
        </p:spPr>
        <p:style>
          <a:lnRef idx="1">
            <a:schemeClr val="dk1"/>
          </a:lnRef>
          <a:fillRef idx="0">
            <a:schemeClr val="dk1"/>
          </a:fillRef>
          <a:effectRef idx="0">
            <a:schemeClr val="dk1"/>
          </a:effectRef>
          <a:fontRef idx="minor">
            <a:schemeClr val="tx1"/>
          </a:fontRef>
        </p:style>
      </p:cxnSp>
      <p:sp>
        <p:nvSpPr>
          <p:cNvPr id="11" name="Title 1">
            <a:extLst>
              <a:ext uri="{FF2B5EF4-FFF2-40B4-BE49-F238E27FC236}">
                <a16:creationId xmlns:a16="http://schemas.microsoft.com/office/drawing/2014/main" id="{A8DBB4C1-2306-48B9-A386-6CAAEB662301}"/>
              </a:ext>
            </a:extLst>
          </p:cNvPr>
          <p:cNvSpPr>
            <a:spLocks noGrp="1"/>
          </p:cNvSpPr>
          <p:nvPr>
            <p:ph type="title"/>
          </p:nvPr>
        </p:nvSpPr>
        <p:spPr>
          <a:xfrm>
            <a:off x="1028699" y="361366"/>
            <a:ext cx="7200900" cy="1078500"/>
          </a:xfrm>
        </p:spPr>
        <p:txBody>
          <a:bodyPr>
            <a:spAutoFit/>
          </a:bodyPr>
          <a:lstStyle/>
          <a:p>
            <a:r>
              <a:rPr lang="en-US" dirty="0">
                <a:solidFill>
                  <a:schemeClr val="tx1"/>
                </a:solidFill>
              </a:rPr>
              <a:t>THE JEWS SEEK TO STONE JESUS AT THE FEAST OF DEDICATION. John 10:19-42</a:t>
            </a:r>
          </a:p>
        </p:txBody>
      </p:sp>
    </p:spTree>
    <p:extLst>
      <p:ext uri="{BB962C8B-B14F-4D97-AF65-F5344CB8AC3E}">
        <p14:creationId xmlns:p14="http://schemas.microsoft.com/office/powerpoint/2010/main" val="1073950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C324-0619-479F-ADCF-CF5C7BA571C0}"/>
              </a:ext>
            </a:extLst>
          </p:cNvPr>
          <p:cNvSpPr>
            <a:spLocks noGrp="1"/>
          </p:cNvSpPr>
          <p:nvPr>
            <p:ph idx="1"/>
          </p:nvPr>
        </p:nvSpPr>
        <p:spPr>
          <a:xfrm>
            <a:off x="590844" y="1544726"/>
            <a:ext cx="8524875" cy="4886787"/>
          </a:xfrm>
        </p:spPr>
        <p:txBody>
          <a:bodyPr>
            <a:spAutoFit/>
          </a:bodyPr>
          <a:lstStyle/>
          <a:p>
            <a:pPr marL="0" indent="0">
              <a:buNone/>
            </a:pPr>
            <a:r>
              <a:rPr lang="en-US" sz="2400" dirty="0">
                <a:solidFill>
                  <a:schemeClr val="tx1"/>
                </a:solidFill>
              </a:rPr>
              <a:t>John 10:26-29</a:t>
            </a:r>
            <a:r>
              <a:rPr lang="en-US" sz="2400" i="1" dirty="0">
                <a:solidFill>
                  <a:schemeClr val="tx1"/>
                </a:solidFill>
              </a:rPr>
              <a:t> – “But ye believe not, because ye are not of my sheep.”</a:t>
            </a:r>
          </a:p>
          <a:p>
            <a:pPr marL="0" indent="0">
              <a:buNone/>
            </a:pPr>
            <a:r>
              <a:rPr lang="en-US" sz="2400" dirty="0">
                <a:solidFill>
                  <a:schemeClr val="tx1"/>
                </a:solidFill>
              </a:rPr>
              <a:t>The doctrine of </a:t>
            </a:r>
            <a:r>
              <a:rPr lang="en-US" sz="2400" i="1" dirty="0">
                <a:solidFill>
                  <a:schemeClr val="tx1"/>
                </a:solidFill>
              </a:rPr>
              <a:t>“once saved always saved” </a:t>
            </a:r>
            <a:r>
              <a:rPr lang="en-US" sz="2400" dirty="0">
                <a:solidFill>
                  <a:schemeClr val="tx1"/>
                </a:solidFill>
              </a:rPr>
              <a:t>is not taught in Scripture.</a:t>
            </a:r>
          </a:p>
          <a:p>
            <a:r>
              <a:rPr lang="en-US" sz="2400" dirty="0">
                <a:solidFill>
                  <a:schemeClr val="tx1"/>
                </a:solidFill>
              </a:rPr>
              <a:t>A believer will </a:t>
            </a:r>
            <a:r>
              <a:rPr lang="en-US" sz="2400" i="1" dirty="0">
                <a:solidFill>
                  <a:schemeClr val="tx1"/>
                </a:solidFill>
              </a:rPr>
              <a:t>“never perish” </a:t>
            </a:r>
            <a:r>
              <a:rPr lang="en-US" sz="2400" dirty="0">
                <a:solidFill>
                  <a:schemeClr val="tx1"/>
                </a:solidFill>
              </a:rPr>
              <a:t>nor can any </a:t>
            </a:r>
            <a:r>
              <a:rPr lang="en-US" sz="2400" i="1" dirty="0">
                <a:solidFill>
                  <a:schemeClr val="tx1"/>
                </a:solidFill>
              </a:rPr>
              <a:t>“pluck them out”</a:t>
            </a:r>
            <a:r>
              <a:rPr lang="en-US" sz="2400" dirty="0">
                <a:solidFill>
                  <a:schemeClr val="tx1"/>
                </a:solidFill>
              </a:rPr>
              <a:t> of the Lord's hand,</a:t>
            </a:r>
            <a:r>
              <a:rPr lang="en-US" sz="3200" b="1" dirty="0">
                <a:solidFill>
                  <a:schemeClr val="tx1"/>
                </a:solidFill>
              </a:rPr>
              <a:t> if </a:t>
            </a:r>
            <a:r>
              <a:rPr lang="en-US" sz="2400" dirty="0">
                <a:solidFill>
                  <a:schemeClr val="tx1"/>
                </a:solidFill>
              </a:rPr>
              <a:t>they continue believing and following the voice of the Lord. (cf. Romans 8:31-39)</a:t>
            </a:r>
          </a:p>
          <a:p>
            <a:r>
              <a:rPr lang="en-US" sz="2400" dirty="0">
                <a:solidFill>
                  <a:schemeClr val="tx1"/>
                </a:solidFill>
              </a:rPr>
              <a:t>However, one may choose to turn from righteousness. (Ezekiel 18:24; 2 Peter 2:20-22; Colossians 1:21-23; Hebrews 3:12-14; 4:1,11)</a:t>
            </a:r>
          </a:p>
          <a:p>
            <a:r>
              <a:rPr lang="en-US" sz="2400" dirty="0">
                <a:solidFill>
                  <a:schemeClr val="tx1"/>
                </a:solidFill>
              </a:rPr>
              <a:t>Saving faith is an obedient faith. (James 2:14-26; cf. John 5:24) </a:t>
            </a:r>
            <a:r>
              <a:rPr lang="en-US" sz="2400" b="1" dirty="0">
                <a:solidFill>
                  <a:schemeClr val="tx1"/>
                </a:solidFill>
              </a:rPr>
              <a:t>A BELIEVER CAN CEASE BELIEVING!</a:t>
            </a:r>
          </a:p>
        </p:txBody>
      </p:sp>
      <p:sp>
        <p:nvSpPr>
          <p:cNvPr id="6" name="Title 1">
            <a:extLst>
              <a:ext uri="{FF2B5EF4-FFF2-40B4-BE49-F238E27FC236}">
                <a16:creationId xmlns:a16="http://schemas.microsoft.com/office/drawing/2014/main" id="{1F879C85-5FC0-4EBB-A466-E9ED0AD02AA4}"/>
              </a:ext>
            </a:extLst>
          </p:cNvPr>
          <p:cNvSpPr>
            <a:spLocks noGrp="1"/>
          </p:cNvSpPr>
          <p:nvPr>
            <p:ph type="title"/>
          </p:nvPr>
        </p:nvSpPr>
        <p:spPr>
          <a:xfrm>
            <a:off x="1028699" y="361366"/>
            <a:ext cx="7200900" cy="1078500"/>
          </a:xfrm>
        </p:spPr>
        <p:txBody>
          <a:bodyPr>
            <a:spAutoFit/>
          </a:bodyPr>
          <a:lstStyle/>
          <a:p>
            <a:r>
              <a:rPr lang="en-US" dirty="0">
                <a:solidFill>
                  <a:schemeClr val="tx1"/>
                </a:solidFill>
              </a:rPr>
              <a:t>THE JEWS SEEK TO STONE JESUS AT THE FEAST OF DEDICATION. John 10:19-42</a:t>
            </a:r>
          </a:p>
        </p:txBody>
      </p:sp>
    </p:spTree>
    <p:extLst>
      <p:ext uri="{BB962C8B-B14F-4D97-AF65-F5344CB8AC3E}">
        <p14:creationId xmlns:p14="http://schemas.microsoft.com/office/powerpoint/2010/main" val="2090236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4D2C05-6F6D-4479-9125-CCD4BC80C430}"/>
              </a:ext>
            </a:extLst>
          </p:cNvPr>
          <p:cNvSpPr>
            <a:spLocks noGrp="1"/>
          </p:cNvSpPr>
          <p:nvPr>
            <p:ph idx="1"/>
          </p:nvPr>
        </p:nvSpPr>
        <p:spPr>
          <a:xfrm>
            <a:off x="953283" y="1418685"/>
            <a:ext cx="7915276" cy="5465342"/>
          </a:xfrm>
        </p:spPr>
        <p:txBody>
          <a:bodyPr>
            <a:spAutoFit/>
          </a:bodyPr>
          <a:lstStyle/>
          <a:p>
            <a:pPr marL="0" indent="0">
              <a:buNone/>
            </a:pPr>
            <a:r>
              <a:rPr lang="en-US" sz="2400" dirty="0">
                <a:solidFill>
                  <a:schemeClr val="tx1"/>
                </a:solidFill>
              </a:rPr>
              <a:t>10:22-26 – The </a:t>
            </a:r>
            <a:r>
              <a:rPr lang="en-US" sz="2400" i="1" dirty="0">
                <a:solidFill>
                  <a:schemeClr val="tx1"/>
                </a:solidFill>
              </a:rPr>
              <a:t>“feast of the dedication.”</a:t>
            </a:r>
          </a:p>
          <a:p>
            <a:pPr marL="0" indent="0">
              <a:buNone/>
            </a:pPr>
            <a:r>
              <a:rPr lang="en-US" sz="2400" b="1" dirty="0">
                <a:solidFill>
                  <a:schemeClr val="tx1"/>
                </a:solidFill>
              </a:rPr>
              <a:t>Intertestamental period: </a:t>
            </a:r>
          </a:p>
          <a:p>
            <a:r>
              <a:rPr lang="en-US" sz="2400" dirty="0">
                <a:solidFill>
                  <a:schemeClr val="tx1"/>
                </a:solidFill>
              </a:rPr>
              <a:t>“The </a:t>
            </a:r>
            <a:r>
              <a:rPr lang="en-US" sz="2400" b="1" dirty="0">
                <a:solidFill>
                  <a:schemeClr val="tx1"/>
                </a:solidFill>
              </a:rPr>
              <a:t>Feast of Dedication </a:t>
            </a:r>
            <a:r>
              <a:rPr lang="en-US" sz="2400" dirty="0">
                <a:solidFill>
                  <a:schemeClr val="tx1"/>
                </a:solidFill>
              </a:rPr>
              <a:t>is called </a:t>
            </a:r>
            <a:r>
              <a:rPr lang="en-US" sz="2400" i="1" dirty="0">
                <a:solidFill>
                  <a:schemeClr val="tx1"/>
                </a:solidFill>
              </a:rPr>
              <a:t>Chanukah</a:t>
            </a:r>
            <a:r>
              <a:rPr lang="en-US" sz="2400" dirty="0">
                <a:solidFill>
                  <a:schemeClr val="tx1"/>
                </a:solidFill>
              </a:rPr>
              <a:t> (from </a:t>
            </a:r>
            <a:r>
              <a:rPr lang="en-US" sz="2400" i="1" dirty="0" err="1">
                <a:solidFill>
                  <a:schemeClr val="tx1"/>
                </a:solidFill>
              </a:rPr>
              <a:t>chanak</a:t>
            </a:r>
            <a:r>
              <a:rPr lang="en-US" sz="2400" dirty="0">
                <a:solidFill>
                  <a:schemeClr val="tx1"/>
                </a:solidFill>
              </a:rPr>
              <a:t>, ‘to dedicate’) by the Jews, and was first instituted to commemorate the cleansing of the Temple in 167 B.C. by Judas Maccabaeus (1 Macc. 4:52-59; </a:t>
            </a:r>
            <a:br>
              <a:rPr lang="en-US" sz="2400" dirty="0">
                <a:solidFill>
                  <a:schemeClr val="tx1"/>
                </a:solidFill>
              </a:rPr>
            </a:br>
            <a:r>
              <a:rPr lang="en-US" sz="2400" dirty="0">
                <a:solidFill>
                  <a:schemeClr val="tx1"/>
                </a:solidFill>
              </a:rPr>
              <a:t>2 Macc. 10:5; and Josephus </a:t>
            </a:r>
            <a:r>
              <a:rPr lang="en-US" sz="2400" i="1" dirty="0">
                <a:solidFill>
                  <a:schemeClr val="tx1"/>
                </a:solidFill>
              </a:rPr>
              <a:t>Antiquities</a:t>
            </a:r>
            <a:r>
              <a:rPr lang="en-US" sz="2400" dirty="0">
                <a:solidFill>
                  <a:schemeClr val="tx1"/>
                </a:solidFill>
              </a:rPr>
              <a:t> 12.5.4). </a:t>
            </a:r>
          </a:p>
          <a:p>
            <a:r>
              <a:rPr lang="en-US" sz="2400" dirty="0">
                <a:solidFill>
                  <a:schemeClr val="tx1"/>
                </a:solidFill>
              </a:rPr>
              <a:t>“The Syrian ruler Antiochus Epiphanes had profaned it three years earlier (to the day). </a:t>
            </a:r>
          </a:p>
          <a:p>
            <a:r>
              <a:rPr lang="en-US" sz="2400" dirty="0">
                <a:solidFill>
                  <a:schemeClr val="tx1"/>
                </a:solidFill>
              </a:rPr>
              <a:t>“Jews celebrated both in Jerusalem and elsewhere very much like they did the Feast of Tabernacles (2 Macc. 10:6); it was even called ‘the Feast of Tabernacles in the month of Kislev’ (2 Macc. 1:9).”</a:t>
            </a:r>
            <a:br>
              <a:rPr lang="en-US" sz="2400" dirty="0">
                <a:solidFill>
                  <a:schemeClr val="tx1"/>
                </a:solidFill>
              </a:rPr>
            </a:br>
            <a:r>
              <a:rPr lang="en-US" sz="2400" dirty="0">
                <a:solidFill>
                  <a:schemeClr val="tx1"/>
                </a:solidFill>
              </a:rPr>
              <a:t>		</a:t>
            </a:r>
            <a:r>
              <a:rPr lang="en-US" i="0" dirty="0">
                <a:solidFill>
                  <a:schemeClr val="tx1"/>
                </a:solidFill>
              </a:rPr>
              <a:t>(Daniel H. King, Sr., </a:t>
            </a:r>
            <a:r>
              <a:rPr lang="en-US" i="1" dirty="0">
                <a:solidFill>
                  <a:schemeClr val="tx1"/>
                </a:solidFill>
              </a:rPr>
              <a:t>John</a:t>
            </a:r>
            <a:r>
              <a:rPr lang="en-US" i="0" dirty="0">
                <a:solidFill>
                  <a:schemeClr val="tx1"/>
                </a:solidFill>
              </a:rPr>
              <a:t>, Truth Commentaries, Page 266)</a:t>
            </a:r>
            <a:endParaRPr lang="en-US" sz="2400" dirty="0">
              <a:solidFill>
                <a:schemeClr val="tx1"/>
              </a:solidFill>
            </a:endParaRPr>
          </a:p>
        </p:txBody>
      </p:sp>
      <p:sp>
        <p:nvSpPr>
          <p:cNvPr id="7" name="Title 1">
            <a:extLst>
              <a:ext uri="{FF2B5EF4-FFF2-40B4-BE49-F238E27FC236}">
                <a16:creationId xmlns:a16="http://schemas.microsoft.com/office/drawing/2014/main" id="{8B6ABAD8-FC0E-461E-A172-0A0AF61AD3C9}"/>
              </a:ext>
            </a:extLst>
          </p:cNvPr>
          <p:cNvSpPr>
            <a:spLocks noGrp="1"/>
          </p:cNvSpPr>
          <p:nvPr>
            <p:ph type="title"/>
          </p:nvPr>
        </p:nvSpPr>
        <p:spPr>
          <a:xfrm>
            <a:off x="1028699" y="361366"/>
            <a:ext cx="7200900" cy="1078500"/>
          </a:xfrm>
        </p:spPr>
        <p:txBody>
          <a:bodyPr>
            <a:spAutoFit/>
          </a:bodyPr>
          <a:lstStyle/>
          <a:p>
            <a:r>
              <a:rPr lang="en-US" dirty="0">
                <a:solidFill>
                  <a:schemeClr val="tx1"/>
                </a:solidFill>
              </a:rPr>
              <a:t>THE JEWS SEEK TO STONE JESUS AT THE FEAST OF DEDICATION. John 10:19-42</a:t>
            </a:r>
          </a:p>
        </p:txBody>
      </p:sp>
    </p:spTree>
    <p:extLst>
      <p:ext uri="{BB962C8B-B14F-4D97-AF65-F5344CB8AC3E}">
        <p14:creationId xmlns:p14="http://schemas.microsoft.com/office/powerpoint/2010/main" val="460825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4D2C05-6F6D-4479-9125-CCD4BC80C430}"/>
              </a:ext>
            </a:extLst>
          </p:cNvPr>
          <p:cNvSpPr>
            <a:spLocks noGrp="1"/>
          </p:cNvSpPr>
          <p:nvPr>
            <p:ph idx="1"/>
          </p:nvPr>
        </p:nvSpPr>
        <p:spPr>
          <a:xfrm>
            <a:off x="1028699" y="1484674"/>
            <a:ext cx="7915276" cy="4684296"/>
          </a:xfrm>
        </p:spPr>
        <p:txBody>
          <a:bodyPr>
            <a:spAutoFit/>
          </a:bodyPr>
          <a:lstStyle/>
          <a:p>
            <a:pPr marL="0" indent="0">
              <a:buNone/>
            </a:pPr>
            <a:r>
              <a:rPr lang="en-US" sz="2400" dirty="0">
                <a:solidFill>
                  <a:schemeClr val="tx1"/>
                </a:solidFill>
              </a:rPr>
              <a:t>10:22-26 – The </a:t>
            </a:r>
            <a:r>
              <a:rPr lang="en-US" sz="2400" i="1" dirty="0">
                <a:solidFill>
                  <a:schemeClr val="tx1"/>
                </a:solidFill>
              </a:rPr>
              <a:t>“feast of the dedication.”</a:t>
            </a:r>
          </a:p>
          <a:p>
            <a:pPr marL="0" indent="0">
              <a:buNone/>
            </a:pPr>
            <a:r>
              <a:rPr lang="en-US" sz="2400" b="1" dirty="0">
                <a:solidFill>
                  <a:schemeClr val="tx1"/>
                </a:solidFill>
              </a:rPr>
              <a:t>Intertestamental period:</a:t>
            </a:r>
          </a:p>
          <a:p>
            <a:r>
              <a:rPr lang="en-US" sz="2400" dirty="0">
                <a:solidFill>
                  <a:schemeClr val="tx1"/>
                </a:solidFill>
              </a:rPr>
              <a:t>“The prominence of lights in the festival gave it the name ‘the Feast of Lights’ (John 9:5; and Josephus </a:t>
            </a:r>
            <a:r>
              <a:rPr lang="en-US" sz="2400" i="1" dirty="0">
                <a:solidFill>
                  <a:schemeClr val="tx1"/>
                </a:solidFill>
              </a:rPr>
              <a:t>Antiquities</a:t>
            </a:r>
            <a:r>
              <a:rPr lang="en-US" sz="2400" dirty="0">
                <a:solidFill>
                  <a:schemeClr val="tx1"/>
                </a:solidFill>
              </a:rPr>
              <a:t> 12.325). The feast fell on the 25</a:t>
            </a:r>
            <a:r>
              <a:rPr lang="en-US" sz="2400" baseline="30000" dirty="0">
                <a:solidFill>
                  <a:schemeClr val="tx1"/>
                </a:solidFill>
              </a:rPr>
              <a:t>th</a:t>
            </a:r>
            <a:r>
              <a:rPr lang="en-US" sz="2400" dirty="0">
                <a:solidFill>
                  <a:schemeClr val="tx1"/>
                </a:solidFill>
              </a:rPr>
              <a:t> of Kislev (November-December), and so was during the winter season. It lasted eight days.”</a:t>
            </a:r>
            <a:br>
              <a:rPr lang="en-US" sz="2400" dirty="0">
                <a:solidFill>
                  <a:schemeClr val="tx1"/>
                </a:solidFill>
              </a:rPr>
            </a:br>
            <a:r>
              <a:rPr lang="en-US" dirty="0">
                <a:solidFill>
                  <a:schemeClr val="tx1"/>
                </a:solidFill>
              </a:rPr>
              <a:t>		</a:t>
            </a:r>
            <a:r>
              <a:rPr lang="en-US" i="0" dirty="0">
                <a:solidFill>
                  <a:schemeClr val="tx1"/>
                </a:solidFill>
              </a:rPr>
              <a:t>(Daniel H. King, Sr., </a:t>
            </a:r>
            <a:r>
              <a:rPr lang="en-US" i="1" dirty="0">
                <a:solidFill>
                  <a:schemeClr val="tx1"/>
                </a:solidFill>
              </a:rPr>
              <a:t>John</a:t>
            </a:r>
            <a:r>
              <a:rPr lang="en-US" i="0" dirty="0">
                <a:solidFill>
                  <a:schemeClr val="tx1"/>
                </a:solidFill>
              </a:rPr>
              <a:t>, Truth Commentaries, Page 266)</a:t>
            </a:r>
            <a:endParaRPr lang="en-US" dirty="0">
              <a:solidFill>
                <a:schemeClr val="tx1"/>
              </a:solidFill>
            </a:endParaRPr>
          </a:p>
          <a:p>
            <a:r>
              <a:rPr lang="en-US" sz="2400" dirty="0">
                <a:solidFill>
                  <a:schemeClr val="tx1"/>
                </a:solidFill>
              </a:rPr>
              <a:t>The </a:t>
            </a:r>
            <a:r>
              <a:rPr lang="en-US" sz="2400" i="1" dirty="0">
                <a:solidFill>
                  <a:schemeClr val="tx1"/>
                </a:solidFill>
              </a:rPr>
              <a:t>“</a:t>
            </a:r>
            <a:r>
              <a:rPr lang="en-US" sz="2400" b="1" i="1" dirty="0">
                <a:solidFill>
                  <a:schemeClr val="tx1"/>
                </a:solidFill>
              </a:rPr>
              <a:t>feast of dedication</a:t>
            </a:r>
            <a:r>
              <a:rPr lang="en-US" sz="2400" i="1" dirty="0">
                <a:solidFill>
                  <a:schemeClr val="tx1"/>
                </a:solidFill>
              </a:rPr>
              <a:t>” </a:t>
            </a:r>
            <a:r>
              <a:rPr lang="en-US" sz="2400" dirty="0">
                <a:solidFill>
                  <a:schemeClr val="tx1"/>
                </a:solidFill>
              </a:rPr>
              <a:t>occurred a little over two months from the “feast of Tabernacles.”</a:t>
            </a:r>
          </a:p>
          <a:p>
            <a:r>
              <a:rPr lang="en-US" sz="2400" dirty="0">
                <a:solidFill>
                  <a:schemeClr val="tx1"/>
                </a:solidFill>
              </a:rPr>
              <a:t>That would make this text about three and a half months before Jesus’ death.</a:t>
            </a:r>
          </a:p>
        </p:txBody>
      </p:sp>
      <p:sp>
        <p:nvSpPr>
          <p:cNvPr id="6" name="Title 1">
            <a:extLst>
              <a:ext uri="{FF2B5EF4-FFF2-40B4-BE49-F238E27FC236}">
                <a16:creationId xmlns:a16="http://schemas.microsoft.com/office/drawing/2014/main" id="{4F9FEAF3-6219-46D8-81CE-652F4F39A6C7}"/>
              </a:ext>
            </a:extLst>
          </p:cNvPr>
          <p:cNvSpPr>
            <a:spLocks noGrp="1"/>
          </p:cNvSpPr>
          <p:nvPr>
            <p:ph type="title"/>
          </p:nvPr>
        </p:nvSpPr>
        <p:spPr>
          <a:xfrm>
            <a:off x="1028699" y="361366"/>
            <a:ext cx="7200900" cy="1078500"/>
          </a:xfrm>
        </p:spPr>
        <p:txBody>
          <a:bodyPr>
            <a:spAutoFit/>
          </a:bodyPr>
          <a:lstStyle/>
          <a:p>
            <a:r>
              <a:rPr lang="en-US" dirty="0">
                <a:solidFill>
                  <a:schemeClr val="tx1"/>
                </a:solidFill>
              </a:rPr>
              <a:t>THE JEWS SEEK TO STONE JESUS AT THE FEAST OF DEDICATION. John 10:19-42</a:t>
            </a:r>
          </a:p>
        </p:txBody>
      </p:sp>
    </p:spTree>
    <p:extLst>
      <p:ext uri="{BB962C8B-B14F-4D97-AF65-F5344CB8AC3E}">
        <p14:creationId xmlns:p14="http://schemas.microsoft.com/office/powerpoint/2010/main" val="4283686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4D2C05-6F6D-4479-9125-CCD4BC80C430}"/>
              </a:ext>
            </a:extLst>
          </p:cNvPr>
          <p:cNvSpPr>
            <a:spLocks noGrp="1"/>
          </p:cNvSpPr>
          <p:nvPr>
            <p:ph idx="1"/>
          </p:nvPr>
        </p:nvSpPr>
        <p:spPr>
          <a:xfrm>
            <a:off x="1028699" y="1484674"/>
            <a:ext cx="7915276" cy="2547429"/>
          </a:xfrm>
        </p:spPr>
        <p:txBody>
          <a:bodyPr>
            <a:spAutoFit/>
          </a:bodyPr>
          <a:lstStyle/>
          <a:p>
            <a:pPr marL="0" indent="0">
              <a:buNone/>
            </a:pPr>
            <a:r>
              <a:rPr lang="en-US" sz="2400" dirty="0">
                <a:solidFill>
                  <a:schemeClr val="tx1"/>
                </a:solidFill>
              </a:rPr>
              <a:t>10:22-26 – The </a:t>
            </a:r>
            <a:r>
              <a:rPr lang="en-US" sz="2400" i="1" dirty="0">
                <a:solidFill>
                  <a:schemeClr val="tx1"/>
                </a:solidFill>
              </a:rPr>
              <a:t>“feast of the dedication.”</a:t>
            </a:r>
          </a:p>
          <a:p>
            <a:pPr marL="0" indent="0">
              <a:buNone/>
            </a:pPr>
            <a:r>
              <a:rPr lang="en-US" sz="3200" i="1" dirty="0">
                <a:solidFill>
                  <a:schemeClr val="tx1"/>
                </a:solidFill>
              </a:rPr>
              <a:t>“</a:t>
            </a:r>
            <a:r>
              <a:rPr lang="en-US" sz="3200" b="1" i="1" dirty="0">
                <a:solidFill>
                  <a:schemeClr val="tx1"/>
                </a:solidFill>
              </a:rPr>
              <a:t>If thou art the Christ, tell us plainly</a:t>
            </a:r>
            <a:r>
              <a:rPr lang="en-US" sz="3200" i="1" dirty="0">
                <a:solidFill>
                  <a:schemeClr val="tx1"/>
                </a:solidFill>
              </a:rPr>
              <a:t>.”</a:t>
            </a:r>
          </a:p>
          <a:p>
            <a:r>
              <a:rPr lang="en-US" sz="2400" dirty="0">
                <a:solidFill>
                  <a:schemeClr val="tx1"/>
                </a:solidFill>
              </a:rPr>
              <a:t>Perhaps this sounds sincere, but the Jewish leaders are chiding Jesus, attempting to provoke him into a statement they can use to stir up the people during this highly patriotic time.</a:t>
            </a:r>
          </a:p>
        </p:txBody>
      </p:sp>
      <p:sp>
        <p:nvSpPr>
          <p:cNvPr id="6" name="Title 1">
            <a:extLst>
              <a:ext uri="{FF2B5EF4-FFF2-40B4-BE49-F238E27FC236}">
                <a16:creationId xmlns:a16="http://schemas.microsoft.com/office/drawing/2014/main" id="{E5E1BDA0-1067-4675-9011-F3289AE0B7C2}"/>
              </a:ext>
            </a:extLst>
          </p:cNvPr>
          <p:cNvSpPr>
            <a:spLocks noGrp="1"/>
          </p:cNvSpPr>
          <p:nvPr>
            <p:ph type="title"/>
          </p:nvPr>
        </p:nvSpPr>
        <p:spPr>
          <a:xfrm>
            <a:off x="1028699" y="361366"/>
            <a:ext cx="7200900" cy="1078500"/>
          </a:xfrm>
        </p:spPr>
        <p:txBody>
          <a:bodyPr>
            <a:spAutoFit/>
          </a:bodyPr>
          <a:lstStyle/>
          <a:p>
            <a:r>
              <a:rPr lang="en-US" dirty="0">
                <a:solidFill>
                  <a:schemeClr val="tx1"/>
                </a:solidFill>
              </a:rPr>
              <a:t>THE JEWS SEEK TO STONE JESUS AT THE FEAST OF DEDICATION. John 10:19-42</a:t>
            </a:r>
          </a:p>
        </p:txBody>
      </p:sp>
    </p:spTree>
    <p:extLst>
      <p:ext uri="{BB962C8B-B14F-4D97-AF65-F5344CB8AC3E}">
        <p14:creationId xmlns:p14="http://schemas.microsoft.com/office/powerpoint/2010/main" val="1636327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C324-0619-479F-ADCF-CF5C7BA571C0}"/>
              </a:ext>
            </a:extLst>
          </p:cNvPr>
          <p:cNvSpPr>
            <a:spLocks noGrp="1"/>
          </p:cNvSpPr>
          <p:nvPr>
            <p:ph idx="1"/>
          </p:nvPr>
        </p:nvSpPr>
        <p:spPr>
          <a:xfrm>
            <a:off x="590846" y="1501264"/>
            <a:ext cx="8524875" cy="4989956"/>
          </a:xfrm>
        </p:spPr>
        <p:txBody>
          <a:bodyPr>
            <a:spAutoFit/>
          </a:bodyPr>
          <a:lstStyle/>
          <a:p>
            <a:pPr marL="0" indent="0">
              <a:buNone/>
            </a:pPr>
            <a:r>
              <a:rPr lang="en-US" sz="2400" b="1" dirty="0">
                <a:solidFill>
                  <a:schemeClr val="tx1"/>
                </a:solidFill>
              </a:rPr>
              <a:t>NOTE AND COMPARE</a:t>
            </a:r>
            <a:r>
              <a:rPr lang="en-US" sz="2400" dirty="0">
                <a:solidFill>
                  <a:schemeClr val="tx1"/>
                </a:solidFill>
              </a:rPr>
              <a:t> … </a:t>
            </a:r>
            <a:r>
              <a:rPr lang="en-US" sz="2400" b="1" dirty="0">
                <a:solidFill>
                  <a:schemeClr val="tx1"/>
                </a:solidFill>
              </a:rPr>
              <a:t>8:25-28</a:t>
            </a:r>
            <a:r>
              <a:rPr lang="en-US" sz="2400" dirty="0">
                <a:solidFill>
                  <a:schemeClr val="tx1"/>
                </a:solidFill>
              </a:rPr>
              <a:t> – </a:t>
            </a:r>
            <a:r>
              <a:rPr lang="en-US" sz="2400" i="1" dirty="0">
                <a:solidFill>
                  <a:schemeClr val="tx1"/>
                </a:solidFill>
              </a:rPr>
              <a:t>“They said therefore unto him, Who art thou? Jesus said unto them, Even that which I have also spoken unto you from the beginning.”</a:t>
            </a:r>
          </a:p>
          <a:p>
            <a:pPr marL="0" indent="0">
              <a:buNone/>
            </a:pPr>
            <a:r>
              <a:rPr lang="en-US" sz="2400" b="1" dirty="0">
                <a:solidFill>
                  <a:schemeClr val="tx1"/>
                </a:solidFill>
              </a:rPr>
              <a:t>Jesus had repeatedly told them He was the Christ, the Son of God!</a:t>
            </a:r>
          </a:p>
          <a:p>
            <a:r>
              <a:rPr lang="en-US" sz="2400" dirty="0">
                <a:solidFill>
                  <a:schemeClr val="tx1"/>
                </a:solidFill>
              </a:rPr>
              <a:t>The Samaritan woman said to Jesus, </a:t>
            </a:r>
            <a:r>
              <a:rPr lang="en-US" sz="2400" i="1" dirty="0">
                <a:solidFill>
                  <a:schemeClr val="tx1"/>
                </a:solidFill>
              </a:rPr>
              <a:t>“I know that Messiah cometh (he that is called Christ): when he is come, he will declare unto us all things.” </a:t>
            </a:r>
            <a:r>
              <a:rPr lang="en-US" sz="2400" dirty="0">
                <a:solidFill>
                  <a:schemeClr val="tx1"/>
                </a:solidFill>
              </a:rPr>
              <a:t>Then Jesus said to her, </a:t>
            </a:r>
            <a:r>
              <a:rPr lang="en-US" sz="2400" i="1" dirty="0">
                <a:solidFill>
                  <a:schemeClr val="tx1"/>
                </a:solidFill>
              </a:rPr>
              <a:t>“I that speak unto thee am (he)”</a:t>
            </a:r>
            <a:r>
              <a:rPr lang="en-US" sz="2400" dirty="0">
                <a:solidFill>
                  <a:schemeClr val="tx1"/>
                </a:solidFill>
              </a:rPr>
              <a:t> (John 4:25-26).</a:t>
            </a:r>
          </a:p>
          <a:p>
            <a:r>
              <a:rPr lang="en-US" sz="2400" dirty="0">
                <a:solidFill>
                  <a:schemeClr val="tx1"/>
                </a:solidFill>
              </a:rPr>
              <a:t>After healing a man who had been lame for thirty-eight years, Jesus claimed, </a:t>
            </a:r>
            <a:r>
              <a:rPr lang="en-US" sz="2400" i="1" dirty="0">
                <a:solidFill>
                  <a:schemeClr val="tx1"/>
                </a:solidFill>
              </a:rPr>
              <a:t>“My Father worketh even until now, and I work”</a:t>
            </a:r>
            <a:r>
              <a:rPr lang="en-US" sz="2400" dirty="0">
                <a:solidFill>
                  <a:schemeClr val="tx1"/>
                </a:solidFill>
              </a:rPr>
              <a:t> (John 5:17). The Jews understood His claim and </a:t>
            </a:r>
            <a:r>
              <a:rPr lang="en-US" sz="2400" i="1" dirty="0">
                <a:solidFill>
                  <a:schemeClr val="tx1"/>
                </a:solidFill>
              </a:rPr>
              <a:t>“sought the more to kill him”</a:t>
            </a:r>
            <a:r>
              <a:rPr lang="en-US" sz="2400" dirty="0">
                <a:solidFill>
                  <a:schemeClr val="tx1"/>
                </a:solidFill>
              </a:rPr>
              <a:t> (John 5:18).</a:t>
            </a:r>
          </a:p>
        </p:txBody>
      </p:sp>
      <p:sp>
        <p:nvSpPr>
          <p:cNvPr id="6" name="Title 1">
            <a:extLst>
              <a:ext uri="{FF2B5EF4-FFF2-40B4-BE49-F238E27FC236}">
                <a16:creationId xmlns:a16="http://schemas.microsoft.com/office/drawing/2014/main" id="{4BA49B84-37C7-4369-9CCD-0E99DC30E514}"/>
              </a:ext>
            </a:extLst>
          </p:cNvPr>
          <p:cNvSpPr>
            <a:spLocks noGrp="1"/>
          </p:cNvSpPr>
          <p:nvPr>
            <p:ph type="title"/>
          </p:nvPr>
        </p:nvSpPr>
        <p:spPr>
          <a:xfrm>
            <a:off x="1028699" y="361366"/>
            <a:ext cx="7200900" cy="1078500"/>
          </a:xfrm>
        </p:spPr>
        <p:txBody>
          <a:bodyPr>
            <a:spAutoFit/>
          </a:bodyPr>
          <a:lstStyle/>
          <a:p>
            <a:r>
              <a:rPr lang="en-US" dirty="0">
                <a:solidFill>
                  <a:schemeClr val="tx1"/>
                </a:solidFill>
              </a:rPr>
              <a:t>THE JEWS SEEK TO STONE JESUS AT THE FEAST OF DEDICATION. John 10:19-42</a:t>
            </a:r>
          </a:p>
        </p:txBody>
      </p:sp>
    </p:spTree>
    <p:extLst>
      <p:ext uri="{BB962C8B-B14F-4D97-AF65-F5344CB8AC3E}">
        <p14:creationId xmlns:p14="http://schemas.microsoft.com/office/powerpoint/2010/main" val="2176178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C324-0619-479F-ADCF-CF5C7BA571C0}"/>
              </a:ext>
            </a:extLst>
          </p:cNvPr>
          <p:cNvSpPr>
            <a:spLocks noGrp="1"/>
          </p:cNvSpPr>
          <p:nvPr>
            <p:ph idx="1"/>
          </p:nvPr>
        </p:nvSpPr>
        <p:spPr>
          <a:xfrm>
            <a:off x="600469" y="1771650"/>
            <a:ext cx="8505825" cy="2650597"/>
          </a:xfrm>
        </p:spPr>
        <p:txBody>
          <a:bodyPr>
            <a:spAutoFit/>
          </a:bodyPr>
          <a:lstStyle/>
          <a:p>
            <a:r>
              <a:rPr lang="en-US" sz="2400" dirty="0">
                <a:solidFill>
                  <a:schemeClr val="tx1"/>
                </a:solidFill>
              </a:rPr>
              <a:t>Jesus claimed that He was not of this world and then said, </a:t>
            </a:r>
            <a:r>
              <a:rPr lang="en-US" sz="2400" i="1" dirty="0">
                <a:solidFill>
                  <a:schemeClr val="tx1"/>
                </a:solidFill>
              </a:rPr>
              <a:t>“for except ye believe that I am (he), ye shall die in your sins”</a:t>
            </a:r>
            <a:r>
              <a:rPr lang="en-US" sz="2400" dirty="0">
                <a:solidFill>
                  <a:schemeClr val="tx1"/>
                </a:solidFill>
              </a:rPr>
              <a:t> (John 8:23-24).</a:t>
            </a:r>
          </a:p>
          <a:p>
            <a:r>
              <a:rPr lang="en-US" sz="2400" dirty="0">
                <a:solidFill>
                  <a:schemeClr val="tx1"/>
                </a:solidFill>
              </a:rPr>
              <a:t>In that same discourse, </a:t>
            </a:r>
            <a:r>
              <a:rPr lang="en-US" sz="2400" i="1" dirty="0">
                <a:solidFill>
                  <a:schemeClr val="tx1"/>
                </a:solidFill>
              </a:rPr>
              <a:t>“Jesus said unto them, Verily, verily, I say unto you, Before Abraham was born, I am.” </a:t>
            </a:r>
            <a:r>
              <a:rPr lang="en-US" sz="2400" dirty="0">
                <a:solidFill>
                  <a:schemeClr val="tx1"/>
                </a:solidFill>
              </a:rPr>
              <a:t>Once again, </a:t>
            </a:r>
            <a:r>
              <a:rPr lang="en-US" sz="2400" i="1" dirty="0">
                <a:solidFill>
                  <a:schemeClr val="tx1"/>
                </a:solidFill>
              </a:rPr>
              <a:t>“They took up stones therefore to cast at him …”</a:t>
            </a:r>
            <a:r>
              <a:rPr lang="en-US" sz="2400" dirty="0">
                <a:solidFill>
                  <a:schemeClr val="tx1"/>
                </a:solidFill>
              </a:rPr>
              <a:t> (John 8:58-59).</a:t>
            </a:r>
          </a:p>
        </p:txBody>
      </p:sp>
      <p:sp>
        <p:nvSpPr>
          <p:cNvPr id="6" name="Title 1">
            <a:extLst>
              <a:ext uri="{FF2B5EF4-FFF2-40B4-BE49-F238E27FC236}">
                <a16:creationId xmlns:a16="http://schemas.microsoft.com/office/drawing/2014/main" id="{351A548E-CD6A-46FA-80CA-D7B86D296CAE}"/>
              </a:ext>
            </a:extLst>
          </p:cNvPr>
          <p:cNvSpPr>
            <a:spLocks noGrp="1"/>
          </p:cNvSpPr>
          <p:nvPr>
            <p:ph type="title"/>
          </p:nvPr>
        </p:nvSpPr>
        <p:spPr>
          <a:xfrm>
            <a:off x="1028699" y="361366"/>
            <a:ext cx="7200900" cy="1078500"/>
          </a:xfrm>
        </p:spPr>
        <p:txBody>
          <a:bodyPr>
            <a:spAutoFit/>
          </a:bodyPr>
          <a:lstStyle/>
          <a:p>
            <a:r>
              <a:rPr lang="en-US" dirty="0">
                <a:solidFill>
                  <a:schemeClr val="tx1"/>
                </a:solidFill>
              </a:rPr>
              <a:t>THE JEWS SEEK TO STONE JESUS AT THE FEAST OF DEDICATION. John 10:19-42</a:t>
            </a:r>
          </a:p>
        </p:txBody>
      </p:sp>
    </p:spTree>
    <p:extLst>
      <p:ext uri="{BB962C8B-B14F-4D97-AF65-F5344CB8AC3E}">
        <p14:creationId xmlns:p14="http://schemas.microsoft.com/office/powerpoint/2010/main" val="2037361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C324-0619-479F-ADCF-CF5C7BA571C0}"/>
              </a:ext>
            </a:extLst>
          </p:cNvPr>
          <p:cNvSpPr>
            <a:spLocks noGrp="1"/>
          </p:cNvSpPr>
          <p:nvPr>
            <p:ph idx="1"/>
          </p:nvPr>
        </p:nvSpPr>
        <p:spPr>
          <a:xfrm>
            <a:off x="590846" y="1501264"/>
            <a:ext cx="8524875" cy="5279459"/>
          </a:xfrm>
        </p:spPr>
        <p:txBody>
          <a:bodyPr>
            <a:spAutoFit/>
          </a:bodyPr>
          <a:lstStyle/>
          <a:p>
            <a:r>
              <a:rPr lang="en-US" sz="2400" dirty="0">
                <a:solidFill>
                  <a:schemeClr val="tx1"/>
                </a:solidFill>
              </a:rPr>
              <a:t>John 10:24-25, </a:t>
            </a:r>
            <a:r>
              <a:rPr lang="en-US" sz="2400" i="1" dirty="0">
                <a:solidFill>
                  <a:schemeClr val="tx1"/>
                </a:solidFill>
              </a:rPr>
              <a:t>“The Jews therefore came round about him, and said unto him, </a:t>
            </a:r>
            <a:r>
              <a:rPr lang="en-US" sz="2400" b="1" i="1" dirty="0">
                <a:solidFill>
                  <a:schemeClr val="tx1"/>
                </a:solidFill>
              </a:rPr>
              <a:t>How long dost thou hold us in suspense? If thou art the Christ, tell us plainly. </a:t>
            </a:r>
            <a:r>
              <a:rPr lang="en-US" sz="2400" i="1" dirty="0">
                <a:solidFill>
                  <a:schemeClr val="tx1"/>
                </a:solidFill>
              </a:rPr>
              <a:t>Jesus answered them, I told you, and ye believe not: the works that I do in my Father's name, these bear witness of me.”</a:t>
            </a:r>
          </a:p>
          <a:p>
            <a:r>
              <a:rPr lang="en-US" sz="2400" dirty="0">
                <a:solidFill>
                  <a:schemeClr val="tx1"/>
                </a:solidFill>
              </a:rPr>
              <a:t>John 10:25-26, </a:t>
            </a:r>
            <a:r>
              <a:rPr lang="en-US" sz="2400" i="1" dirty="0">
                <a:solidFill>
                  <a:schemeClr val="tx1"/>
                </a:solidFill>
              </a:rPr>
              <a:t>“Jesus answered them</a:t>
            </a:r>
            <a:r>
              <a:rPr lang="en-US" sz="2800" b="1" i="1" dirty="0">
                <a:solidFill>
                  <a:schemeClr val="tx1"/>
                </a:solidFill>
              </a:rPr>
              <a:t>, </a:t>
            </a:r>
            <a:r>
              <a:rPr lang="en-US" sz="2800" b="1" i="1" u="sng" dirty="0">
                <a:solidFill>
                  <a:schemeClr val="tx1"/>
                </a:solidFill>
              </a:rPr>
              <a:t>I told you, and ye believe not</a:t>
            </a:r>
            <a:r>
              <a:rPr lang="en-US" sz="2800" b="1" i="1" dirty="0">
                <a:solidFill>
                  <a:schemeClr val="tx1"/>
                </a:solidFill>
              </a:rPr>
              <a:t>: </a:t>
            </a:r>
            <a:r>
              <a:rPr lang="en-US" sz="2400" i="1" dirty="0">
                <a:solidFill>
                  <a:schemeClr val="tx1"/>
                </a:solidFill>
              </a:rPr>
              <a:t>the works that I do in my Father's name, these bear witness of me. But ye believe not, </a:t>
            </a:r>
            <a:r>
              <a:rPr lang="en-US" sz="2800" b="1" i="1" u="sng" dirty="0">
                <a:solidFill>
                  <a:schemeClr val="tx1"/>
                </a:solidFill>
              </a:rPr>
              <a:t>because ye are not of my sheep</a:t>
            </a:r>
            <a:r>
              <a:rPr lang="en-US" sz="2400" i="1" dirty="0">
                <a:solidFill>
                  <a:schemeClr val="tx1"/>
                </a:solidFill>
              </a:rPr>
              <a:t>.</a:t>
            </a:r>
          </a:p>
          <a:p>
            <a:r>
              <a:rPr lang="en-US" sz="2400" dirty="0">
                <a:solidFill>
                  <a:schemeClr val="tx1"/>
                </a:solidFill>
              </a:rPr>
              <a:t>John 10:30-31, Jesus claimed, </a:t>
            </a:r>
            <a:r>
              <a:rPr lang="en-US" sz="2400" i="1" dirty="0">
                <a:solidFill>
                  <a:schemeClr val="tx1"/>
                </a:solidFill>
              </a:rPr>
              <a:t>“I and the Father are one” </a:t>
            </a:r>
            <a:r>
              <a:rPr lang="en-US" sz="2400" dirty="0">
                <a:solidFill>
                  <a:schemeClr val="tx1"/>
                </a:solidFill>
              </a:rPr>
              <a:t>and, </a:t>
            </a:r>
            <a:r>
              <a:rPr lang="en-US" sz="2400" i="1" dirty="0">
                <a:solidFill>
                  <a:schemeClr val="tx1"/>
                </a:solidFill>
              </a:rPr>
              <a:t>“The Jews took up stones </a:t>
            </a:r>
            <a:r>
              <a:rPr lang="en-US" sz="2800" b="1" i="1" dirty="0">
                <a:solidFill>
                  <a:schemeClr val="tx1"/>
                </a:solidFill>
              </a:rPr>
              <a:t>again</a:t>
            </a:r>
            <a:r>
              <a:rPr lang="en-US" sz="2400" i="1" dirty="0">
                <a:solidFill>
                  <a:schemeClr val="tx1"/>
                </a:solidFill>
              </a:rPr>
              <a:t> (cf. 8:59) to stone him”</a:t>
            </a:r>
          </a:p>
          <a:p>
            <a:r>
              <a:rPr lang="en-US" sz="2400" dirty="0">
                <a:solidFill>
                  <a:schemeClr val="tx1"/>
                </a:solidFill>
              </a:rPr>
              <a:t>In John 10:36, Jesus said, </a:t>
            </a:r>
            <a:r>
              <a:rPr lang="en-US" sz="2400" i="1" dirty="0">
                <a:solidFill>
                  <a:schemeClr val="tx1"/>
                </a:solidFill>
              </a:rPr>
              <a:t>“I am the son of God.”</a:t>
            </a:r>
          </a:p>
        </p:txBody>
      </p:sp>
      <p:sp>
        <p:nvSpPr>
          <p:cNvPr id="6" name="Title 1">
            <a:extLst>
              <a:ext uri="{FF2B5EF4-FFF2-40B4-BE49-F238E27FC236}">
                <a16:creationId xmlns:a16="http://schemas.microsoft.com/office/drawing/2014/main" id="{7620AFFF-8852-458B-92C7-2329B3BB5A02}"/>
              </a:ext>
            </a:extLst>
          </p:cNvPr>
          <p:cNvSpPr>
            <a:spLocks noGrp="1"/>
          </p:cNvSpPr>
          <p:nvPr>
            <p:ph type="title"/>
          </p:nvPr>
        </p:nvSpPr>
        <p:spPr>
          <a:xfrm>
            <a:off x="1028699" y="361366"/>
            <a:ext cx="7200900" cy="1078500"/>
          </a:xfrm>
        </p:spPr>
        <p:txBody>
          <a:bodyPr>
            <a:spAutoFit/>
          </a:bodyPr>
          <a:lstStyle/>
          <a:p>
            <a:r>
              <a:rPr lang="en-US" dirty="0">
                <a:solidFill>
                  <a:schemeClr val="tx1"/>
                </a:solidFill>
              </a:rPr>
              <a:t>THE JEWS SEEK TO STONE JESUS AT THE FEAST OF DEDICATION. John 10:19-42</a:t>
            </a:r>
          </a:p>
        </p:txBody>
      </p:sp>
    </p:spTree>
    <p:extLst>
      <p:ext uri="{BB962C8B-B14F-4D97-AF65-F5344CB8AC3E}">
        <p14:creationId xmlns:p14="http://schemas.microsoft.com/office/powerpoint/2010/main" val="1521034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C324-0619-479F-ADCF-CF5C7BA571C0}"/>
              </a:ext>
            </a:extLst>
          </p:cNvPr>
          <p:cNvSpPr>
            <a:spLocks noGrp="1"/>
          </p:cNvSpPr>
          <p:nvPr>
            <p:ph idx="1"/>
          </p:nvPr>
        </p:nvSpPr>
        <p:spPr>
          <a:xfrm>
            <a:off x="590846" y="1501264"/>
            <a:ext cx="8524875" cy="4372607"/>
          </a:xfrm>
        </p:spPr>
        <p:txBody>
          <a:bodyPr>
            <a:spAutoFit/>
          </a:bodyPr>
          <a:lstStyle/>
          <a:p>
            <a:pPr marL="0" indent="0">
              <a:buNone/>
            </a:pPr>
            <a:r>
              <a:rPr lang="en-US" sz="2400" dirty="0">
                <a:solidFill>
                  <a:schemeClr val="tx1"/>
                </a:solidFill>
              </a:rPr>
              <a:t>The Jewish leaders were not sincere. No amount of evidence is going to convince them that Jesus is the Christ.</a:t>
            </a:r>
            <a:endParaRPr lang="en-US" sz="2400" b="1" dirty="0">
              <a:solidFill>
                <a:schemeClr val="tx1"/>
              </a:solidFill>
            </a:endParaRPr>
          </a:p>
          <a:p>
            <a:r>
              <a:rPr lang="en-US" sz="2400" dirty="0">
                <a:solidFill>
                  <a:schemeClr val="tx1"/>
                </a:solidFill>
              </a:rPr>
              <a:t>Their own stubborn wills kept them from believing. </a:t>
            </a:r>
            <a:br>
              <a:rPr lang="en-US" sz="2400" dirty="0">
                <a:solidFill>
                  <a:schemeClr val="tx1"/>
                </a:solidFill>
              </a:rPr>
            </a:br>
            <a:r>
              <a:rPr lang="en-US" sz="2400" dirty="0">
                <a:solidFill>
                  <a:schemeClr val="tx1"/>
                </a:solidFill>
              </a:rPr>
              <a:t>(John 7:17; John 5:39-40; 12:42-43)</a:t>
            </a:r>
          </a:p>
          <a:p>
            <a:r>
              <a:rPr lang="en-US" sz="2400" dirty="0">
                <a:solidFill>
                  <a:schemeClr val="tx1"/>
                </a:solidFill>
              </a:rPr>
              <a:t>Jesus had told them who He was many times, but they continually rejected Him as the Christ. They rejected not only His words, but also His works which bore witness of Him. (cf. Matthew 13:13-15)</a:t>
            </a:r>
          </a:p>
          <a:p>
            <a:r>
              <a:rPr lang="en-US" sz="2400" dirty="0">
                <a:solidFill>
                  <a:schemeClr val="tx1"/>
                </a:solidFill>
              </a:rPr>
              <a:t>They were free moral agents.</a:t>
            </a:r>
          </a:p>
          <a:p>
            <a:pPr lvl="1"/>
            <a:r>
              <a:rPr lang="en-US" sz="2400" dirty="0">
                <a:solidFill>
                  <a:schemeClr val="tx1"/>
                </a:solidFill>
              </a:rPr>
              <a:t>They had the ability to choose.</a:t>
            </a:r>
            <a:r>
              <a:rPr lang="en-US" sz="2400" i="0" dirty="0">
                <a:solidFill>
                  <a:schemeClr val="tx1"/>
                </a:solidFill>
              </a:rPr>
              <a:t> (cf. Revelation 22:17; </a:t>
            </a:r>
            <a:br>
              <a:rPr lang="en-US" sz="2400" i="0" dirty="0">
                <a:solidFill>
                  <a:schemeClr val="tx1"/>
                </a:solidFill>
              </a:rPr>
            </a:br>
            <a:r>
              <a:rPr lang="en-US" sz="2400" i="0" dirty="0">
                <a:solidFill>
                  <a:schemeClr val="tx1"/>
                </a:solidFill>
              </a:rPr>
              <a:t>1 Timothy 2:4,6; 2 Peter 3:9; Romans 2:11; 6:16-18, etc.)</a:t>
            </a:r>
          </a:p>
        </p:txBody>
      </p:sp>
      <p:sp>
        <p:nvSpPr>
          <p:cNvPr id="6" name="Title 1">
            <a:extLst>
              <a:ext uri="{FF2B5EF4-FFF2-40B4-BE49-F238E27FC236}">
                <a16:creationId xmlns:a16="http://schemas.microsoft.com/office/drawing/2014/main" id="{EAB46556-F2C1-4B00-9A77-E1274655EB69}"/>
              </a:ext>
            </a:extLst>
          </p:cNvPr>
          <p:cNvSpPr>
            <a:spLocks noGrp="1"/>
          </p:cNvSpPr>
          <p:nvPr>
            <p:ph type="title"/>
          </p:nvPr>
        </p:nvSpPr>
        <p:spPr>
          <a:xfrm>
            <a:off x="1028699" y="361366"/>
            <a:ext cx="7200900" cy="1078500"/>
          </a:xfrm>
        </p:spPr>
        <p:txBody>
          <a:bodyPr>
            <a:spAutoFit/>
          </a:bodyPr>
          <a:lstStyle/>
          <a:p>
            <a:r>
              <a:rPr lang="en-US" dirty="0">
                <a:solidFill>
                  <a:schemeClr val="tx1"/>
                </a:solidFill>
              </a:rPr>
              <a:t>THE JEWS SEEK TO STONE JESUS AT THE FEAST OF DEDICATION. John 10:19-42</a:t>
            </a:r>
          </a:p>
        </p:txBody>
      </p:sp>
    </p:spTree>
    <p:extLst>
      <p:ext uri="{BB962C8B-B14F-4D97-AF65-F5344CB8AC3E}">
        <p14:creationId xmlns:p14="http://schemas.microsoft.com/office/powerpoint/2010/main" val="3515204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C324-0619-479F-ADCF-CF5C7BA571C0}"/>
              </a:ext>
            </a:extLst>
          </p:cNvPr>
          <p:cNvSpPr>
            <a:spLocks noGrp="1"/>
          </p:cNvSpPr>
          <p:nvPr>
            <p:ph idx="1"/>
          </p:nvPr>
        </p:nvSpPr>
        <p:spPr>
          <a:xfrm>
            <a:off x="590846" y="1529545"/>
            <a:ext cx="8524875" cy="1840760"/>
          </a:xfrm>
        </p:spPr>
        <p:txBody>
          <a:bodyPr>
            <a:spAutoFit/>
          </a:bodyPr>
          <a:lstStyle/>
          <a:p>
            <a:pPr marL="0" indent="0">
              <a:buNone/>
            </a:pPr>
            <a:r>
              <a:rPr lang="en-US" sz="2800" dirty="0">
                <a:solidFill>
                  <a:schemeClr val="tx1"/>
                </a:solidFill>
              </a:rPr>
              <a:t>Discuss the Calvinistic doctrine of predestination. Does God force truth upon any man?</a:t>
            </a:r>
          </a:p>
          <a:p>
            <a:pPr marL="0" indent="0">
              <a:buNone/>
            </a:pPr>
            <a:r>
              <a:rPr lang="en-US" sz="2800" i="1" dirty="0">
                <a:solidFill>
                  <a:schemeClr val="tx1"/>
                </a:solidFill>
              </a:rPr>
              <a:t>“My sheep hear my voice, and I know them, and they follow me …”</a:t>
            </a:r>
          </a:p>
        </p:txBody>
      </p:sp>
      <p:sp>
        <p:nvSpPr>
          <p:cNvPr id="6" name="Title 1">
            <a:extLst>
              <a:ext uri="{FF2B5EF4-FFF2-40B4-BE49-F238E27FC236}">
                <a16:creationId xmlns:a16="http://schemas.microsoft.com/office/drawing/2014/main" id="{20939B75-41FE-471D-A026-6C6AB2B86728}"/>
              </a:ext>
            </a:extLst>
          </p:cNvPr>
          <p:cNvSpPr>
            <a:spLocks noGrp="1"/>
          </p:cNvSpPr>
          <p:nvPr>
            <p:ph type="title"/>
          </p:nvPr>
        </p:nvSpPr>
        <p:spPr>
          <a:xfrm>
            <a:off x="1028699" y="361366"/>
            <a:ext cx="7200900" cy="1078500"/>
          </a:xfrm>
        </p:spPr>
        <p:txBody>
          <a:bodyPr>
            <a:spAutoFit/>
          </a:bodyPr>
          <a:lstStyle/>
          <a:p>
            <a:r>
              <a:rPr lang="en-US" dirty="0">
                <a:solidFill>
                  <a:schemeClr val="tx1"/>
                </a:solidFill>
              </a:rPr>
              <a:t>THE JEWS SEEK TO STONE JESUS AT THE FEAST OF DEDICATION. John 10:19-42</a:t>
            </a:r>
          </a:p>
        </p:txBody>
      </p:sp>
    </p:spTree>
    <p:extLst>
      <p:ext uri="{BB962C8B-B14F-4D97-AF65-F5344CB8AC3E}">
        <p14:creationId xmlns:p14="http://schemas.microsoft.com/office/powerpoint/2010/main" val="4217593922"/>
      </p:ext>
    </p:extLst>
  </p:cSld>
  <p:clrMapOvr>
    <a:masterClrMapping/>
  </p:clrMapOvr>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956</TotalTime>
  <Words>1350</Words>
  <Application>Microsoft Office PowerPoint</Application>
  <PresentationFormat>On-screen Show (4:3)</PresentationFormat>
  <Paragraphs>65</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Franklin Gothic Book</vt:lpstr>
      <vt:lpstr>Impact</vt:lpstr>
      <vt:lpstr>Crop</vt:lpstr>
      <vt:lpstr>Lesson 14: Discourse on the Good Shepherd</vt:lpstr>
      <vt:lpstr>THE JEWS SEEK TO STONE JESUS AT THE FEAST OF DEDICATION. John 10:19-42</vt:lpstr>
      <vt:lpstr>THE JEWS SEEK TO STONE JESUS AT THE FEAST OF DEDICATION. John 10:19-42</vt:lpstr>
      <vt:lpstr>THE JEWS SEEK TO STONE JESUS AT THE FEAST OF DEDICATION. John 10:19-42</vt:lpstr>
      <vt:lpstr>THE JEWS SEEK TO STONE JESUS AT THE FEAST OF DEDICATION. John 10:19-42</vt:lpstr>
      <vt:lpstr>THE JEWS SEEK TO STONE JESUS AT THE FEAST OF DEDICATION. John 10:19-42</vt:lpstr>
      <vt:lpstr>THE JEWS SEEK TO STONE JESUS AT THE FEAST OF DEDICATION. John 10:19-42</vt:lpstr>
      <vt:lpstr>THE JEWS SEEK TO STONE JESUS AT THE FEAST OF DEDICATION. John 10:19-42</vt:lpstr>
      <vt:lpstr>THE JEWS SEEK TO STONE JESUS AT THE FEAST OF DEDICATION. John 10:19-42</vt:lpstr>
      <vt:lpstr>THE JEWS SEEK TO STONE JESUS AT THE FEAST OF DEDICATION. John 10:19-42</vt:lpstr>
      <vt:lpstr>THE JEWS SEEK TO STONE JESUS AT THE FEAST OF DEDICATION. John 10:19-42</vt:lpstr>
      <vt:lpstr>THE JEWS SEEK TO STONE JESUS AT THE FEAST OF DEDICATION. John 10:19-42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14: Discourse on the Good Shepherd</dc:title>
  <dc:creator>mgalloway2715@gmail.com</dc:creator>
  <cp:lastModifiedBy>Richard Lidh</cp:lastModifiedBy>
  <cp:revision>26</cp:revision>
  <cp:lastPrinted>2021-03-27T00:10:57Z</cp:lastPrinted>
  <dcterms:created xsi:type="dcterms:W3CDTF">2021-03-11T02:30:15Z</dcterms:created>
  <dcterms:modified xsi:type="dcterms:W3CDTF">2021-03-27T00:11:02Z</dcterms:modified>
</cp:coreProperties>
</file>